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16"/>
  </p:notesMasterIdLst>
  <p:sldIdLst>
    <p:sldId id="275" r:id="rId2"/>
    <p:sldId id="274" r:id="rId3"/>
    <p:sldId id="272" r:id="rId4"/>
    <p:sldId id="269" r:id="rId5"/>
    <p:sldId id="277" r:id="rId6"/>
    <p:sldId id="281" r:id="rId7"/>
    <p:sldId id="279" r:id="rId8"/>
    <p:sldId id="284" r:id="rId9"/>
    <p:sldId id="283" r:id="rId10"/>
    <p:sldId id="282" r:id="rId11"/>
    <p:sldId id="286" r:id="rId12"/>
    <p:sldId id="280" r:id="rId13"/>
    <p:sldId id="285" r:id="rId14"/>
    <p:sldId id="276" r:id="rId15"/>
  </p:sldIdLst>
  <p:sldSz cx="12192000" cy="6858000"/>
  <p:notesSz cx="6858000" cy="9144000"/>
  <p:embeddedFontLst>
    <p:embeddedFont>
      <p:font typeface="서울남산체 B" panose="02020503020101020101" pitchFamily="18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CE9F"/>
    <a:srgbClr val="1D6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361" autoAdjust="0"/>
  </p:normalViewPr>
  <p:slideViewPr>
    <p:cSldViewPr>
      <p:cViewPr varScale="1">
        <p:scale>
          <a:sx n="63" d="100"/>
          <a:sy n="63" d="100"/>
        </p:scale>
        <p:origin x="108" y="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EYOUNGGWAN\Desktop\-2_2-\3_CSV%20FILES\&#44053;&#49688;&#47049;%20&#49345;&#44288;&#44288;&#44228;&#48516;&#49437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도착시간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도착시간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Sheet1!$C$2:$C$235</c:f>
              <c:numCache>
                <c:formatCode>General</c:formatCode>
                <c:ptCount val="2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0.8</c:v>
                </c:pt>
                <c:pt idx="5">
                  <c:v>6.4</c:v>
                </c:pt>
                <c:pt idx="6">
                  <c:v>0</c:v>
                </c:pt>
                <c:pt idx="7">
                  <c:v>0.2</c:v>
                </c:pt>
                <c:pt idx="8">
                  <c:v>0</c:v>
                </c:pt>
                <c:pt idx="9">
                  <c:v>0</c:v>
                </c:pt>
                <c:pt idx="10">
                  <c:v>0.1</c:v>
                </c:pt>
                <c:pt idx="11">
                  <c:v>27.6</c:v>
                </c:pt>
                <c:pt idx="12">
                  <c:v>5.4</c:v>
                </c:pt>
                <c:pt idx="13">
                  <c:v>0</c:v>
                </c:pt>
                <c:pt idx="14">
                  <c:v>0</c:v>
                </c:pt>
                <c:pt idx="15">
                  <c:v>0.3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0.2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52.3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3.8</c:v>
                </c:pt>
                <c:pt idx="41">
                  <c:v>23.5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62</c:v>
                </c:pt>
                <c:pt idx="47">
                  <c:v>2.5</c:v>
                </c:pt>
                <c:pt idx="48">
                  <c:v>37.1</c:v>
                </c:pt>
                <c:pt idx="49">
                  <c:v>3.4</c:v>
                </c:pt>
                <c:pt idx="50">
                  <c:v>22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5.9</c:v>
                </c:pt>
                <c:pt idx="60">
                  <c:v>0</c:v>
                </c:pt>
                <c:pt idx="61">
                  <c:v>21</c:v>
                </c:pt>
                <c:pt idx="62">
                  <c:v>0</c:v>
                </c:pt>
                <c:pt idx="63">
                  <c:v>0</c:v>
                </c:pt>
                <c:pt idx="64">
                  <c:v>0.2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34.799999999999997</c:v>
                </c:pt>
                <c:pt idx="73">
                  <c:v>60.4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17</c:v>
                </c:pt>
                <c:pt idx="80">
                  <c:v>0</c:v>
                </c:pt>
                <c:pt idx="81">
                  <c:v>30.7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1.9</c:v>
                </c:pt>
                <c:pt idx="88">
                  <c:v>0</c:v>
                </c:pt>
                <c:pt idx="89">
                  <c:v>4.0999999999999996</c:v>
                </c:pt>
                <c:pt idx="90">
                  <c:v>27.6</c:v>
                </c:pt>
                <c:pt idx="91">
                  <c:v>0</c:v>
                </c:pt>
                <c:pt idx="92">
                  <c:v>0</c:v>
                </c:pt>
                <c:pt idx="93">
                  <c:v>0.5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5.7</c:v>
                </c:pt>
                <c:pt idx="98">
                  <c:v>0</c:v>
                </c:pt>
                <c:pt idx="99">
                  <c:v>32.9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6.8</c:v>
                </c:pt>
                <c:pt idx="105">
                  <c:v>0</c:v>
                </c:pt>
                <c:pt idx="106">
                  <c:v>0</c:v>
                </c:pt>
                <c:pt idx="107">
                  <c:v>1.5</c:v>
                </c:pt>
                <c:pt idx="108">
                  <c:v>6.7</c:v>
                </c:pt>
                <c:pt idx="109">
                  <c:v>11</c:v>
                </c:pt>
                <c:pt idx="110">
                  <c:v>2.7</c:v>
                </c:pt>
                <c:pt idx="111">
                  <c:v>1.3</c:v>
                </c:pt>
                <c:pt idx="112">
                  <c:v>5.3</c:v>
                </c:pt>
                <c:pt idx="113">
                  <c:v>2.9</c:v>
                </c:pt>
                <c:pt idx="114">
                  <c:v>4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0.1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14.3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23.8</c:v>
                </c:pt>
                <c:pt idx="139">
                  <c:v>1.7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2.7</c:v>
                </c:pt>
                <c:pt idx="145">
                  <c:v>3.1</c:v>
                </c:pt>
                <c:pt idx="146">
                  <c:v>58.1</c:v>
                </c:pt>
                <c:pt idx="147">
                  <c:v>0</c:v>
                </c:pt>
                <c:pt idx="148">
                  <c:v>0</c:v>
                </c:pt>
                <c:pt idx="149">
                  <c:v>0.7</c:v>
                </c:pt>
                <c:pt idx="150">
                  <c:v>37.700000000000003</c:v>
                </c:pt>
                <c:pt idx="151">
                  <c:v>57.2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15.6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8.6</c:v>
                </c:pt>
                <c:pt idx="160">
                  <c:v>47.7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11.4</c:v>
                </c:pt>
                <c:pt idx="165">
                  <c:v>27.2</c:v>
                </c:pt>
                <c:pt idx="166">
                  <c:v>0</c:v>
                </c:pt>
                <c:pt idx="167">
                  <c:v>0</c:v>
                </c:pt>
                <c:pt idx="168">
                  <c:v>2.4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1.1000000000000001</c:v>
                </c:pt>
                <c:pt idx="175">
                  <c:v>51.3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3.9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101.2</c:v>
                </c:pt>
                <c:pt idx="198">
                  <c:v>0</c:v>
                </c:pt>
                <c:pt idx="199">
                  <c:v>2.8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17.2</c:v>
                </c:pt>
                <c:pt idx="214">
                  <c:v>27.9</c:v>
                </c:pt>
                <c:pt idx="215">
                  <c:v>0</c:v>
                </c:pt>
                <c:pt idx="216">
                  <c:v>3.1</c:v>
                </c:pt>
                <c:pt idx="217">
                  <c:v>0</c:v>
                </c:pt>
                <c:pt idx="218">
                  <c:v>0</c:v>
                </c:pt>
                <c:pt idx="219">
                  <c:v>2.8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</c:numCache>
            </c:numRef>
          </c:xVal>
          <c:yVal>
            <c:numRef>
              <c:f>Sheet1!$D$2:$D$235</c:f>
              <c:numCache>
                <c:formatCode>h:mm:ss</c:formatCode>
                <c:ptCount val="234"/>
                <c:pt idx="0">
                  <c:v>1.2395833333333335E-2</c:v>
                </c:pt>
                <c:pt idx="1">
                  <c:v>1.4409722222222221E-2</c:v>
                </c:pt>
                <c:pt idx="2">
                  <c:v>1.4131944444444445E-2</c:v>
                </c:pt>
                <c:pt idx="3">
                  <c:v>1.4340277777777776E-2</c:v>
                </c:pt>
                <c:pt idx="4">
                  <c:v>1.3854166666666666E-2</c:v>
                </c:pt>
                <c:pt idx="5">
                  <c:v>1.3993055555555555E-2</c:v>
                </c:pt>
                <c:pt idx="6">
                  <c:v>1.3923611111111111E-2</c:v>
                </c:pt>
                <c:pt idx="7">
                  <c:v>1.4270833333333335E-2</c:v>
                </c:pt>
                <c:pt idx="8">
                  <c:v>1.4409722222222221E-2</c:v>
                </c:pt>
                <c:pt idx="9">
                  <c:v>1.4236111111111111E-2</c:v>
                </c:pt>
                <c:pt idx="10">
                  <c:v>1.2152777777777778E-2</c:v>
                </c:pt>
                <c:pt idx="11">
                  <c:v>1.4027777777777778E-2</c:v>
                </c:pt>
                <c:pt idx="12">
                  <c:v>1.3993055555555555E-2</c:v>
                </c:pt>
                <c:pt idx="13">
                  <c:v>1.4479166666666668E-2</c:v>
                </c:pt>
                <c:pt idx="14">
                  <c:v>1.3645833333333331E-2</c:v>
                </c:pt>
                <c:pt idx="15">
                  <c:v>1.3680555555555555E-2</c:v>
                </c:pt>
                <c:pt idx="16">
                  <c:v>1.34375E-2</c:v>
                </c:pt>
                <c:pt idx="17">
                  <c:v>1.3055555555555556E-2</c:v>
                </c:pt>
                <c:pt idx="18">
                  <c:v>1.4756944444444446E-2</c:v>
                </c:pt>
                <c:pt idx="19">
                  <c:v>1.40625E-2</c:v>
                </c:pt>
                <c:pt idx="20">
                  <c:v>1.2187500000000002E-2</c:v>
                </c:pt>
                <c:pt idx="21">
                  <c:v>1.2743055555555556E-2</c:v>
                </c:pt>
                <c:pt idx="22">
                  <c:v>1.2499999999999999E-2</c:v>
                </c:pt>
                <c:pt idx="23">
                  <c:v>1.3020833333333334E-2</c:v>
                </c:pt>
                <c:pt idx="24">
                  <c:v>1.4166666666666666E-2</c:v>
                </c:pt>
                <c:pt idx="25">
                  <c:v>1.3888888888888888E-2</c:v>
                </c:pt>
                <c:pt idx="26">
                  <c:v>1.3611111111111114E-2</c:v>
                </c:pt>
                <c:pt idx="27">
                  <c:v>1.3611111111111114E-2</c:v>
                </c:pt>
                <c:pt idx="28">
                  <c:v>1.3680555555555555E-2</c:v>
                </c:pt>
                <c:pt idx="29">
                  <c:v>1.2256944444444444E-2</c:v>
                </c:pt>
                <c:pt idx="30">
                  <c:v>1.2118055555555556E-2</c:v>
                </c:pt>
                <c:pt idx="31">
                  <c:v>1.5104166666666667E-2</c:v>
                </c:pt>
                <c:pt idx="32">
                  <c:v>1.2743055555555556E-2</c:v>
                </c:pt>
                <c:pt idx="33">
                  <c:v>1.4826388888888889E-2</c:v>
                </c:pt>
                <c:pt idx="34">
                  <c:v>1.5763888888888886E-2</c:v>
                </c:pt>
                <c:pt idx="35">
                  <c:v>1.5486111111111112E-2</c:v>
                </c:pt>
                <c:pt idx="36">
                  <c:v>1.5416666666666667E-2</c:v>
                </c:pt>
                <c:pt idx="37">
                  <c:v>1.34375E-2</c:v>
                </c:pt>
                <c:pt idx="38">
                  <c:v>1.3645833333333331E-2</c:v>
                </c:pt>
                <c:pt idx="39">
                  <c:v>1.2083333333333333E-2</c:v>
                </c:pt>
                <c:pt idx="40">
                  <c:v>1.4027777777777778E-2</c:v>
                </c:pt>
                <c:pt idx="41">
                  <c:v>1.4548611111111111E-2</c:v>
                </c:pt>
                <c:pt idx="42">
                  <c:v>1.2743055555555556E-2</c:v>
                </c:pt>
                <c:pt idx="43">
                  <c:v>1.3263888888888889E-2</c:v>
                </c:pt>
                <c:pt idx="44">
                  <c:v>1.2638888888888889E-2</c:v>
                </c:pt>
                <c:pt idx="45">
                  <c:v>1.3229166666666667E-2</c:v>
                </c:pt>
                <c:pt idx="46">
                  <c:v>1.3541666666666667E-2</c:v>
                </c:pt>
                <c:pt idx="47">
                  <c:v>1.4687499999999999E-2</c:v>
                </c:pt>
                <c:pt idx="48">
                  <c:v>1.6180555555555556E-2</c:v>
                </c:pt>
                <c:pt idx="49">
                  <c:v>1.4513888888888889E-2</c:v>
                </c:pt>
                <c:pt idx="50">
                  <c:v>1.4826388888888889E-2</c:v>
                </c:pt>
                <c:pt idx="51">
                  <c:v>1.3472222222222221E-2</c:v>
                </c:pt>
                <c:pt idx="52">
                  <c:v>1.2951388888888887E-2</c:v>
                </c:pt>
                <c:pt idx="53">
                  <c:v>1.4652777777777778E-2</c:v>
                </c:pt>
                <c:pt idx="54">
                  <c:v>1.2673611111111109E-2</c:v>
                </c:pt>
                <c:pt idx="55">
                  <c:v>1.3020833333333334E-2</c:v>
                </c:pt>
                <c:pt idx="56">
                  <c:v>1.2569444444444446E-2</c:v>
                </c:pt>
                <c:pt idx="57">
                  <c:v>1.2499999999999999E-2</c:v>
                </c:pt>
                <c:pt idx="58">
                  <c:v>1.4479166666666668E-2</c:v>
                </c:pt>
                <c:pt idx="59">
                  <c:v>1.4201388888888888E-2</c:v>
                </c:pt>
                <c:pt idx="60">
                  <c:v>1.2604166666666666E-2</c:v>
                </c:pt>
                <c:pt idx="61">
                  <c:v>1.4826388888888889E-2</c:v>
                </c:pt>
                <c:pt idx="62">
                  <c:v>1.329861111111111E-2</c:v>
                </c:pt>
                <c:pt idx="63">
                  <c:v>1.2847222222222223E-2</c:v>
                </c:pt>
                <c:pt idx="64">
                  <c:v>1.2881944444444446E-2</c:v>
                </c:pt>
                <c:pt idx="65">
                  <c:v>1.4236111111111111E-2</c:v>
                </c:pt>
                <c:pt idx="66">
                  <c:v>1.3020833333333334E-2</c:v>
                </c:pt>
                <c:pt idx="67">
                  <c:v>1.3819444444444445E-2</c:v>
                </c:pt>
                <c:pt idx="68">
                  <c:v>1.4548611111111111E-2</c:v>
                </c:pt>
                <c:pt idx="69">
                  <c:v>1.2604166666666666E-2</c:v>
                </c:pt>
                <c:pt idx="70">
                  <c:v>1.4374999999999999E-2</c:v>
                </c:pt>
                <c:pt idx="71">
                  <c:v>1.4270833333333335E-2</c:v>
                </c:pt>
                <c:pt idx="72">
                  <c:v>1.4374999999999999E-2</c:v>
                </c:pt>
                <c:pt idx="73">
                  <c:v>1.4305555555555557E-2</c:v>
                </c:pt>
                <c:pt idx="74">
                  <c:v>1.4305555555555557E-2</c:v>
                </c:pt>
                <c:pt idx="75">
                  <c:v>1.2638888888888889E-2</c:v>
                </c:pt>
                <c:pt idx="76">
                  <c:v>1.2187500000000002E-2</c:v>
                </c:pt>
                <c:pt idx="77">
                  <c:v>1.4097222222222221E-2</c:v>
                </c:pt>
                <c:pt idx="78">
                  <c:v>1.2222222222222223E-2</c:v>
                </c:pt>
                <c:pt idx="79">
                  <c:v>1.2118055555555556E-2</c:v>
                </c:pt>
                <c:pt idx="80">
                  <c:v>1.2465277777777777E-2</c:v>
                </c:pt>
                <c:pt idx="81">
                  <c:v>1.2847222222222223E-2</c:v>
                </c:pt>
                <c:pt idx="82">
                  <c:v>1.3784722222222224E-2</c:v>
                </c:pt>
                <c:pt idx="83">
                  <c:v>1.2499999999999999E-2</c:v>
                </c:pt>
                <c:pt idx="84">
                  <c:v>1.2499999999999999E-2</c:v>
                </c:pt>
                <c:pt idx="85">
                  <c:v>1.5069444444444443E-2</c:v>
                </c:pt>
                <c:pt idx="86">
                  <c:v>1.4374999999999999E-2</c:v>
                </c:pt>
                <c:pt idx="87">
                  <c:v>1.4409722222222221E-2</c:v>
                </c:pt>
                <c:pt idx="88">
                  <c:v>1.2048611111111112E-2</c:v>
                </c:pt>
                <c:pt idx="89">
                  <c:v>1.2708333333333334E-2</c:v>
                </c:pt>
                <c:pt idx="90">
                  <c:v>1.4756944444444446E-2</c:v>
                </c:pt>
                <c:pt idx="91">
                  <c:v>1.2118055555555556E-2</c:v>
                </c:pt>
                <c:pt idx="92">
                  <c:v>1.2430555555555554E-2</c:v>
                </c:pt>
                <c:pt idx="93">
                  <c:v>1.3958333333333335E-2</c:v>
                </c:pt>
                <c:pt idx="94">
                  <c:v>1.2465277777777777E-2</c:v>
                </c:pt>
                <c:pt idx="95">
                  <c:v>1.2395833333333335E-2</c:v>
                </c:pt>
                <c:pt idx="96">
                  <c:v>1.3819444444444445E-2</c:v>
                </c:pt>
                <c:pt idx="97">
                  <c:v>1.2708333333333334E-2</c:v>
                </c:pt>
                <c:pt idx="98">
                  <c:v>1.4201388888888888E-2</c:v>
                </c:pt>
                <c:pt idx="99">
                  <c:v>1.3506944444444445E-2</c:v>
                </c:pt>
                <c:pt idx="100">
                  <c:v>1.4305555555555557E-2</c:v>
                </c:pt>
                <c:pt idx="101">
                  <c:v>1.2187500000000002E-2</c:v>
                </c:pt>
                <c:pt idx="102">
                  <c:v>1.4131944444444445E-2</c:v>
                </c:pt>
                <c:pt idx="103">
                  <c:v>1.4201388888888888E-2</c:v>
                </c:pt>
                <c:pt idx="104">
                  <c:v>1.3645833333333331E-2</c:v>
                </c:pt>
                <c:pt idx="105">
                  <c:v>1.2430555555555554E-2</c:v>
                </c:pt>
                <c:pt idx="106">
                  <c:v>1.2326388888888888E-2</c:v>
                </c:pt>
                <c:pt idx="107">
                  <c:v>1.2222222222222223E-2</c:v>
                </c:pt>
                <c:pt idx="108">
                  <c:v>1.2569444444444446E-2</c:v>
                </c:pt>
                <c:pt idx="109">
                  <c:v>1.2048611111111112E-2</c:v>
                </c:pt>
                <c:pt idx="110">
                  <c:v>1.2534722222222223E-2</c:v>
                </c:pt>
                <c:pt idx="111">
                  <c:v>1.2361111111111113E-2</c:v>
                </c:pt>
                <c:pt idx="112">
                  <c:v>1.4618055555555556E-2</c:v>
                </c:pt>
                <c:pt idx="113">
                  <c:v>1.2499999999999999E-2</c:v>
                </c:pt>
                <c:pt idx="114">
                  <c:v>1.2013888888888888E-2</c:v>
                </c:pt>
                <c:pt idx="115">
                  <c:v>1.3715277777777778E-2</c:v>
                </c:pt>
                <c:pt idx="116">
                  <c:v>1.4236111111111111E-2</c:v>
                </c:pt>
                <c:pt idx="117">
                  <c:v>1.2187500000000002E-2</c:v>
                </c:pt>
                <c:pt idx="118">
                  <c:v>1.4027777777777778E-2</c:v>
                </c:pt>
                <c:pt idx="119">
                  <c:v>1.4479166666666668E-2</c:v>
                </c:pt>
                <c:pt idx="120">
                  <c:v>1.2812499999999999E-2</c:v>
                </c:pt>
                <c:pt idx="121">
                  <c:v>1.1944444444444445E-2</c:v>
                </c:pt>
                <c:pt idx="122">
                  <c:v>1.2326388888888888E-2</c:v>
                </c:pt>
                <c:pt idx="123">
                  <c:v>1.4652777777777778E-2</c:v>
                </c:pt>
                <c:pt idx="124">
                  <c:v>1.4236111111111111E-2</c:v>
                </c:pt>
                <c:pt idx="125">
                  <c:v>1.2430555555555554E-2</c:v>
                </c:pt>
                <c:pt idx="126">
                  <c:v>1.4374999999999999E-2</c:v>
                </c:pt>
                <c:pt idx="127">
                  <c:v>1.3888888888888888E-2</c:v>
                </c:pt>
                <c:pt idx="128">
                  <c:v>1.4340277777777776E-2</c:v>
                </c:pt>
                <c:pt idx="129">
                  <c:v>1.2326388888888888E-2</c:v>
                </c:pt>
                <c:pt idx="130">
                  <c:v>1.2708333333333334E-2</c:v>
                </c:pt>
                <c:pt idx="131">
                  <c:v>1.4687499999999999E-2</c:v>
                </c:pt>
                <c:pt idx="132">
                  <c:v>1.4201388888888888E-2</c:v>
                </c:pt>
                <c:pt idx="133">
                  <c:v>1.4201388888888888E-2</c:v>
                </c:pt>
                <c:pt idx="134">
                  <c:v>1.2083333333333333E-2</c:v>
                </c:pt>
                <c:pt idx="135">
                  <c:v>1.2534722222222223E-2</c:v>
                </c:pt>
                <c:pt idx="136">
                  <c:v>1.2569444444444446E-2</c:v>
                </c:pt>
                <c:pt idx="137">
                  <c:v>1.2430555555555554E-2</c:v>
                </c:pt>
                <c:pt idx="138">
                  <c:v>1.2881944444444446E-2</c:v>
                </c:pt>
                <c:pt idx="139">
                  <c:v>1.3993055555555555E-2</c:v>
                </c:pt>
                <c:pt idx="140">
                  <c:v>1.2777777777777777E-2</c:v>
                </c:pt>
                <c:pt idx="141">
                  <c:v>1.2465277777777777E-2</c:v>
                </c:pt>
                <c:pt idx="142">
                  <c:v>1.2743055555555556E-2</c:v>
                </c:pt>
                <c:pt idx="143">
                  <c:v>1.2430555555555554E-2</c:v>
                </c:pt>
                <c:pt idx="144">
                  <c:v>1.2118055555555556E-2</c:v>
                </c:pt>
                <c:pt idx="145">
                  <c:v>1.2499999999999999E-2</c:v>
                </c:pt>
                <c:pt idx="146">
                  <c:v>1.2395833333333335E-2</c:v>
                </c:pt>
                <c:pt idx="147">
                  <c:v>1.2743055555555556E-2</c:v>
                </c:pt>
                <c:pt idx="148">
                  <c:v>1.3472222222222221E-2</c:v>
                </c:pt>
                <c:pt idx="149">
                  <c:v>1.2638888888888889E-2</c:v>
                </c:pt>
                <c:pt idx="150">
                  <c:v>1.4166666666666666E-2</c:v>
                </c:pt>
                <c:pt idx="151">
                  <c:v>1.3993055555555555E-2</c:v>
                </c:pt>
                <c:pt idx="152">
                  <c:v>1.4201388888888888E-2</c:v>
                </c:pt>
                <c:pt idx="153">
                  <c:v>1.3611111111111114E-2</c:v>
                </c:pt>
                <c:pt idx="154">
                  <c:v>1.2673611111111109E-2</c:v>
                </c:pt>
                <c:pt idx="155">
                  <c:v>1.2187500000000002E-2</c:v>
                </c:pt>
                <c:pt idx="156">
                  <c:v>1.1944444444444445E-2</c:v>
                </c:pt>
                <c:pt idx="157">
                  <c:v>1.3194444444444444E-2</c:v>
                </c:pt>
                <c:pt idx="158">
                  <c:v>1.4027777777777778E-2</c:v>
                </c:pt>
                <c:pt idx="159">
                  <c:v>1.2256944444444444E-2</c:v>
                </c:pt>
                <c:pt idx="160">
                  <c:v>1.2916666666666667E-2</c:v>
                </c:pt>
                <c:pt idx="161">
                  <c:v>1.3090277777777779E-2</c:v>
                </c:pt>
                <c:pt idx="162">
                  <c:v>1.2777777777777777E-2</c:v>
                </c:pt>
                <c:pt idx="163">
                  <c:v>1.1909722222222223E-2</c:v>
                </c:pt>
                <c:pt idx="164">
                  <c:v>1.1944444444444445E-2</c:v>
                </c:pt>
                <c:pt idx="165">
                  <c:v>1.3541666666666667E-2</c:v>
                </c:pt>
                <c:pt idx="166">
                  <c:v>1.4618055555555556E-2</c:v>
                </c:pt>
                <c:pt idx="167">
                  <c:v>1.3472222222222221E-2</c:v>
                </c:pt>
                <c:pt idx="168">
                  <c:v>1.1805555555555555E-2</c:v>
                </c:pt>
                <c:pt idx="169">
                  <c:v>1.2499999999999999E-2</c:v>
                </c:pt>
                <c:pt idx="170">
                  <c:v>1.3472222222222221E-2</c:v>
                </c:pt>
                <c:pt idx="171">
                  <c:v>1.7812499999999998E-2</c:v>
                </c:pt>
                <c:pt idx="172">
                  <c:v>1.7777777777777778E-2</c:v>
                </c:pt>
                <c:pt idx="173">
                  <c:v>1.1666666666666667E-2</c:v>
                </c:pt>
                <c:pt idx="174">
                  <c:v>1.8090277777777778E-2</c:v>
                </c:pt>
                <c:pt idx="175">
                  <c:v>1.8680555555555554E-2</c:v>
                </c:pt>
                <c:pt idx="176">
                  <c:v>1.7812499999999998E-2</c:v>
                </c:pt>
                <c:pt idx="177">
                  <c:v>1.2395833333333335E-2</c:v>
                </c:pt>
                <c:pt idx="178">
                  <c:v>1.8472222222222223E-2</c:v>
                </c:pt>
                <c:pt idx="179">
                  <c:v>1.5972222222222224E-2</c:v>
                </c:pt>
                <c:pt idx="180">
                  <c:v>1.621527777777778E-2</c:v>
                </c:pt>
                <c:pt idx="181">
                  <c:v>1.8680555555555554E-2</c:v>
                </c:pt>
                <c:pt idx="182">
                  <c:v>2.0034722222222221E-2</c:v>
                </c:pt>
                <c:pt idx="183">
                  <c:v>1.9340277777777779E-2</c:v>
                </c:pt>
                <c:pt idx="184">
                  <c:v>1.8055555555555557E-2</c:v>
                </c:pt>
                <c:pt idx="185">
                  <c:v>1.9340277777777779E-2</c:v>
                </c:pt>
                <c:pt idx="186">
                  <c:v>1.7361111111111112E-2</c:v>
                </c:pt>
                <c:pt idx="187">
                  <c:v>1.9340277777777779E-2</c:v>
                </c:pt>
                <c:pt idx="188">
                  <c:v>1.982638888888889E-2</c:v>
                </c:pt>
                <c:pt idx="189">
                  <c:v>1.923611111111111E-2</c:v>
                </c:pt>
                <c:pt idx="190">
                  <c:v>1.861111111111111E-2</c:v>
                </c:pt>
                <c:pt idx="191">
                  <c:v>1.9409722222222221E-2</c:v>
                </c:pt>
                <c:pt idx="192">
                  <c:v>1.2256944444444444E-2</c:v>
                </c:pt>
                <c:pt idx="193">
                  <c:v>1.9722222222222221E-2</c:v>
                </c:pt>
                <c:pt idx="194">
                  <c:v>1.5625E-2</c:v>
                </c:pt>
                <c:pt idx="195">
                  <c:v>1.4027777777777778E-2</c:v>
                </c:pt>
                <c:pt idx="196">
                  <c:v>1.3819444444444445E-2</c:v>
                </c:pt>
                <c:pt idx="197">
                  <c:v>1.2152777777777778E-2</c:v>
                </c:pt>
                <c:pt idx="198">
                  <c:v>1.4270833333333335E-2</c:v>
                </c:pt>
                <c:pt idx="199">
                  <c:v>1.298611111111111E-2</c:v>
                </c:pt>
                <c:pt idx="200">
                  <c:v>1.2812499999999999E-2</c:v>
                </c:pt>
                <c:pt idx="201">
                  <c:v>1.2743055555555556E-2</c:v>
                </c:pt>
                <c:pt idx="202">
                  <c:v>1.3333333333333334E-2</c:v>
                </c:pt>
                <c:pt idx="203">
                  <c:v>1.3263888888888889E-2</c:v>
                </c:pt>
                <c:pt idx="204">
                  <c:v>1.357638888888889E-2</c:v>
                </c:pt>
                <c:pt idx="205">
                  <c:v>1.2881944444444446E-2</c:v>
                </c:pt>
                <c:pt idx="206">
                  <c:v>1.3472222222222221E-2</c:v>
                </c:pt>
                <c:pt idx="207">
                  <c:v>1.3611111111111114E-2</c:v>
                </c:pt>
                <c:pt idx="208">
                  <c:v>1.2881944444444446E-2</c:v>
                </c:pt>
                <c:pt idx="209">
                  <c:v>1.53125E-2</c:v>
                </c:pt>
                <c:pt idx="210">
                  <c:v>1.298611111111111E-2</c:v>
                </c:pt>
                <c:pt idx="211">
                  <c:v>1.3611111111111114E-2</c:v>
                </c:pt>
                <c:pt idx="212">
                  <c:v>1.3020833333333334E-2</c:v>
                </c:pt>
                <c:pt idx="213">
                  <c:v>1.8958333333333334E-2</c:v>
                </c:pt>
                <c:pt idx="214">
                  <c:v>1.7986111111111109E-2</c:v>
                </c:pt>
                <c:pt idx="215">
                  <c:v>1.8055555555555557E-2</c:v>
                </c:pt>
                <c:pt idx="216">
                  <c:v>1.7604166666666667E-2</c:v>
                </c:pt>
                <c:pt idx="217">
                  <c:v>1.7673611111111109E-2</c:v>
                </c:pt>
                <c:pt idx="218">
                  <c:v>1.9270833333333334E-2</c:v>
                </c:pt>
                <c:pt idx="219">
                  <c:v>1.6597222222222222E-2</c:v>
                </c:pt>
                <c:pt idx="220">
                  <c:v>1.6736111111111111E-2</c:v>
                </c:pt>
                <c:pt idx="221">
                  <c:v>1.8055555555555557E-2</c:v>
                </c:pt>
                <c:pt idx="222">
                  <c:v>1.7638888888888888E-2</c:v>
                </c:pt>
                <c:pt idx="223">
                  <c:v>2.0243055555555552E-2</c:v>
                </c:pt>
                <c:pt idx="224">
                  <c:v>1.8680555555555554E-2</c:v>
                </c:pt>
                <c:pt idx="225">
                  <c:v>1.7430555555555557E-2</c:v>
                </c:pt>
                <c:pt idx="226">
                  <c:v>1.6666666666666666E-2</c:v>
                </c:pt>
                <c:pt idx="227">
                  <c:v>1.6631944444444446E-2</c:v>
                </c:pt>
                <c:pt idx="228">
                  <c:v>1.7326388888888888E-2</c:v>
                </c:pt>
                <c:pt idx="229">
                  <c:v>1.3402777777777777E-2</c:v>
                </c:pt>
                <c:pt idx="230">
                  <c:v>1.7395833333333336E-2</c:v>
                </c:pt>
                <c:pt idx="231">
                  <c:v>1.7361111111111112E-2</c:v>
                </c:pt>
                <c:pt idx="232">
                  <c:v>1.6354166666666666E-2</c:v>
                </c:pt>
                <c:pt idx="233">
                  <c:v>1.6076388888888887E-2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C94-41EF-8EDB-D6BE32B7A5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3208800"/>
        <c:axId val="913567440"/>
      </c:scatterChart>
      <c:valAx>
        <c:axId val="913208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13567440"/>
        <c:crosses val="autoZero"/>
        <c:crossBetween val="midCat"/>
      </c:valAx>
      <c:valAx>
        <c:axId val="913567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:mm:ss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13208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fld id="{3CC0D901-E768-4405-866F-399C00B82D4E}" type="datetimeFigureOut">
              <a:rPr lang="ko-KR" altLang="en-US" smtClean="0"/>
              <a:pPr/>
              <a:t>2019-05-31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fld id="{AD21069A-D5AD-4D2B-88C1-592EB3F87B4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서울남산체 B" panose="02020503020101020101" pitchFamily="18" charset="-127"/>
        <a:ea typeface="서울남산체 B" panose="020205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서울남산체 B" panose="02020503020101020101" pitchFamily="18" charset="-127"/>
        <a:ea typeface="서울남산체 B" panose="020205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서울남산체 B" panose="02020503020101020101" pitchFamily="18" charset="-127"/>
        <a:ea typeface="서울남산체 B" panose="020205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서울남산체 B" panose="02020503020101020101" pitchFamily="18" charset="-127"/>
        <a:ea typeface="서울남산체 B" panose="020205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서울남산체 B" panose="02020503020101020101" pitchFamily="18" charset="-127"/>
        <a:ea typeface="서울남산체 B" panose="020205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2019-05-31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2019-05-31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2019-05-31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2019-05-31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2019-05-31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2019-05-31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fld id="{665935E8-ED57-443E-9DD0-68293D8CC6CA}" type="datetimeFigureOut">
              <a:rPr lang="ko-KR" altLang="en-US" smtClean="0"/>
              <a:pPr/>
              <a:t>2019-05-31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9264352" y="6381328"/>
            <a:ext cx="2571768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서울남산체 B" panose="02020503020101020101" pitchFamily="18" charset="-127"/>
          <a:ea typeface="서울남산체 B" panose="0202050302010102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서울남산체 B" panose="02020503020101020101" pitchFamily="18" charset="-127"/>
          <a:ea typeface="서울남산체 B" panose="0202050302010102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서울남산체 B" panose="02020503020101020101" pitchFamily="18" charset="-127"/>
          <a:ea typeface="서울남산체 B" panose="0202050302010102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서울남산체 B" panose="02020503020101020101" pitchFamily="18" charset="-127"/>
          <a:ea typeface="서울남산체 B" panose="0202050302010102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서울남산체 B" panose="02020503020101020101" pitchFamily="18" charset="-127"/>
          <a:ea typeface="서울남산체 B" panose="0202050302010102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서울남산체 B" panose="02020503020101020101" pitchFamily="18" charset="-127"/>
          <a:ea typeface="서울남산체 B" panose="020205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384" y="1196752"/>
            <a:ext cx="8820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solidFill>
                  <a:srgbClr val="1D62F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머신러닝</a:t>
            </a:r>
            <a:r>
              <a:rPr lang="ko-KR" altLang="en-US" sz="4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을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활용한</a:t>
            </a:r>
            <a:endParaRPr lang="en-US" altLang="ko-KR" sz="4800" dirty="0">
              <a:solidFill>
                <a:schemeClr val="tx1">
                  <a:lumMod val="85000"/>
                  <a:lumOff val="1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셔틀버스 도착 예정시간 서비스</a:t>
            </a: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713148" y="2996952"/>
            <a:ext cx="8496944" cy="0"/>
          </a:xfrm>
          <a:prstGeom prst="line">
            <a:avLst/>
          </a:prstGeom>
          <a:ln>
            <a:solidFill>
              <a:srgbClr val="1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상자 5">
            <a:extLst>
              <a:ext uri="{FF2B5EF4-FFF2-40B4-BE49-F238E27FC236}">
                <a16:creationId xmlns:a16="http://schemas.microsoft.com/office/drawing/2014/main" id="{D128E856-A0BD-4ECE-9EAC-1A6952992523}"/>
              </a:ext>
            </a:extLst>
          </p:cNvPr>
          <p:cNvSpPr txBox="1"/>
          <p:nvPr/>
        </p:nvSpPr>
        <p:spPr>
          <a:xfrm>
            <a:off x="9768408" y="5356086"/>
            <a:ext cx="19673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2013105029 </a:t>
            </a:r>
            <a:r>
              <a:rPr lang="ko-KR" altLang="en-US" sz="1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김태진</a:t>
            </a:r>
            <a:endParaRPr lang="en-US" altLang="ko-KR" sz="15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en-US" altLang="ko-KR" sz="1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2014105071 </a:t>
            </a:r>
            <a:r>
              <a:rPr lang="ko-KR" altLang="en-US" sz="1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이영관</a:t>
            </a:r>
            <a:endParaRPr lang="en-US" altLang="ko-KR" sz="15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en-US" altLang="ko-KR" sz="1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2014105099 </a:t>
            </a:r>
            <a:r>
              <a:rPr lang="ko-KR" altLang="en-US" sz="1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태형만</a:t>
            </a:r>
            <a:endParaRPr lang="en-US" altLang="ko-KR" sz="15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en-US" altLang="ko-KR" sz="1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2015112711 </a:t>
            </a:r>
            <a:r>
              <a:rPr lang="ko-KR" altLang="en-US" sz="1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조유진</a:t>
            </a:r>
          </a:p>
        </p:txBody>
      </p:sp>
      <p:sp>
        <p:nvSpPr>
          <p:cNvPr id="14" name="텍스트 상자 6">
            <a:extLst>
              <a:ext uri="{FF2B5EF4-FFF2-40B4-BE49-F238E27FC236}">
                <a16:creationId xmlns:a16="http://schemas.microsoft.com/office/drawing/2014/main" id="{6A7D16F0-8AD4-4ABD-99AC-C4FB0175862C}"/>
              </a:ext>
            </a:extLst>
          </p:cNvPr>
          <p:cNvSpPr txBox="1"/>
          <p:nvPr/>
        </p:nvSpPr>
        <p:spPr>
          <a:xfrm>
            <a:off x="9768408" y="4725144"/>
            <a:ext cx="20227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n w="3175">
                  <a:noFill/>
                </a:ln>
                <a:latin typeface="서울남산체 B" panose="02020503020101020101" pitchFamily="18" charset="-127"/>
                <a:ea typeface="서울남산체 B" panose="02020503020101020101" pitchFamily="18" charset="-127"/>
                <a:cs typeface="Noto Sans CJK KR" charset="-127"/>
              </a:rPr>
              <a:t>Team</a:t>
            </a:r>
            <a:r>
              <a:rPr kumimoji="1" lang="en-US" altLang="ko-KR" sz="3000" b="1" dirty="0">
                <a:ln w="3175">
                  <a:noFill/>
                </a:ln>
                <a:latin typeface="서울남산체 B" panose="02020503020101020101" pitchFamily="18" charset="-127"/>
                <a:ea typeface="서울남산체 B" panose="02020503020101020101" pitchFamily="18" charset="-127"/>
                <a:cs typeface="Noto Sans CJK KR" charset="-127"/>
              </a:rPr>
              <a:t> </a:t>
            </a:r>
            <a:r>
              <a:rPr kumimoji="1" lang="en-US" altLang="ko-KR" sz="3500" b="1" dirty="0">
                <a:ln w="3175">
                  <a:noFill/>
                </a:ln>
                <a:latin typeface="서울남산체 B" panose="02020503020101020101" pitchFamily="18" charset="-127"/>
                <a:ea typeface="서울남산체 B" panose="02020503020101020101" pitchFamily="18" charset="-127"/>
                <a:cs typeface="Noto Sans CJK KR" charset="-127"/>
              </a:rPr>
              <a:t>2</a:t>
            </a:r>
            <a:r>
              <a:rPr kumimoji="1" lang="ko-KR" altLang="en-US" sz="3500" b="1" dirty="0">
                <a:ln w="3175">
                  <a:noFill/>
                </a:ln>
                <a:latin typeface="서울남산체 B" panose="02020503020101020101" pitchFamily="18" charset="-127"/>
                <a:ea typeface="서울남산체 B" panose="02020503020101020101" pitchFamily="18" charset="-127"/>
                <a:cs typeface="Noto Sans CJK KR" charset="-127"/>
              </a:rPr>
              <a:t>조</a:t>
            </a: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E22425E3-2E3C-487E-B564-C3787F48E1F4}"/>
              </a:ext>
            </a:extLst>
          </p:cNvPr>
          <p:cNvSpPr txBox="1"/>
          <p:nvPr/>
        </p:nvSpPr>
        <p:spPr>
          <a:xfrm>
            <a:off x="263352" y="347157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03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프로젝트 영상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5BE0D0-8B8D-479C-B7C4-EF98E7A50EBD}"/>
              </a:ext>
            </a:extLst>
          </p:cNvPr>
          <p:cNvSpPr txBox="1"/>
          <p:nvPr/>
        </p:nvSpPr>
        <p:spPr>
          <a:xfrm>
            <a:off x="335360" y="1112694"/>
            <a:ext cx="69127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웹으로 구현한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UI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영상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4A4FC27-E189-4584-8F69-6A1B4FA95348}"/>
              </a:ext>
            </a:extLst>
          </p:cNvPr>
          <p:cNvCxnSpPr>
            <a:cxnSpLocks/>
          </p:cNvCxnSpPr>
          <p:nvPr/>
        </p:nvCxnSpPr>
        <p:spPr>
          <a:xfrm>
            <a:off x="335760" y="1556792"/>
            <a:ext cx="36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DDF37596-E616-4C75-A7F1-89E930D6D092}"/>
              </a:ext>
            </a:extLst>
          </p:cNvPr>
          <p:cNvCxnSpPr>
            <a:cxnSpLocks/>
          </p:cNvCxnSpPr>
          <p:nvPr/>
        </p:nvCxnSpPr>
        <p:spPr>
          <a:xfrm>
            <a:off x="335360" y="188640"/>
            <a:ext cx="3600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KakaoTalk_Video_20190530_2208_40_634">
            <a:hlinkClick r:id="" action="ppaction://media"/>
            <a:extLst>
              <a:ext uri="{FF2B5EF4-FFF2-40B4-BE49-F238E27FC236}">
                <a16:creationId xmlns:a16="http://schemas.microsoft.com/office/drawing/2014/main" id="{63193065-A417-4A29-8B63-770A6DD6FF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3824" y="1650870"/>
            <a:ext cx="9264352" cy="520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382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E22425E3-2E3C-487E-B564-C3787F48E1F4}"/>
              </a:ext>
            </a:extLst>
          </p:cNvPr>
          <p:cNvSpPr txBox="1"/>
          <p:nvPr/>
        </p:nvSpPr>
        <p:spPr>
          <a:xfrm>
            <a:off x="263352" y="347157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03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프로젝트 기대효과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5BE0D0-8B8D-479C-B7C4-EF98E7A50EBD}"/>
              </a:ext>
            </a:extLst>
          </p:cNvPr>
          <p:cNvSpPr txBox="1"/>
          <p:nvPr/>
        </p:nvSpPr>
        <p:spPr>
          <a:xfrm>
            <a:off x="335360" y="1112694"/>
            <a:ext cx="69127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프로젝트로 인해 기대되는 효과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4A4FC27-E189-4584-8F69-6A1B4FA95348}"/>
              </a:ext>
            </a:extLst>
          </p:cNvPr>
          <p:cNvCxnSpPr>
            <a:cxnSpLocks/>
          </p:cNvCxnSpPr>
          <p:nvPr/>
        </p:nvCxnSpPr>
        <p:spPr>
          <a:xfrm>
            <a:off x="335760" y="1556792"/>
            <a:ext cx="36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DDF37596-E616-4C75-A7F1-89E930D6D092}"/>
              </a:ext>
            </a:extLst>
          </p:cNvPr>
          <p:cNvCxnSpPr>
            <a:cxnSpLocks/>
          </p:cNvCxnSpPr>
          <p:nvPr/>
        </p:nvCxnSpPr>
        <p:spPr>
          <a:xfrm>
            <a:off x="335360" y="188640"/>
            <a:ext cx="3600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A4C9FDC-86AC-4417-8724-F2F86E4CDEF8}"/>
              </a:ext>
            </a:extLst>
          </p:cNvPr>
          <p:cNvSpPr txBox="1"/>
          <p:nvPr/>
        </p:nvSpPr>
        <p:spPr>
          <a:xfrm>
            <a:off x="1127448" y="2274838"/>
            <a:ext cx="102251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머신러닝</a:t>
            </a:r>
            <a:r>
              <a:rPr lang="ko-KR" altLang="en-US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모델을 바탕으로 ㈜</a:t>
            </a:r>
            <a:r>
              <a:rPr lang="ko-KR" altLang="en-US" sz="20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씨엘에서</a:t>
            </a:r>
            <a:r>
              <a:rPr lang="ko-KR" altLang="en-US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정확한 버스 도착 예정시간을 서비스 할 것으로 기대</a:t>
            </a:r>
            <a:endParaRPr lang="en-US" altLang="ko-KR" sz="20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고도화된 서비스를 기반으로 주력 사업 분야인 셔틀 버스 통합 관리 시장이 확대될 것으로 기대</a:t>
            </a:r>
            <a:endParaRPr lang="en-US" altLang="ko-KR" sz="20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대형 운송</a:t>
            </a:r>
            <a:r>
              <a:rPr lang="en-US" altLang="ko-KR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 </a:t>
            </a:r>
            <a:r>
              <a:rPr lang="ko-KR" altLang="en-US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물류차량</a:t>
            </a:r>
            <a:r>
              <a:rPr lang="en-US" altLang="ko-KR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 </a:t>
            </a:r>
            <a:r>
              <a:rPr lang="ko-KR" altLang="en-US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건설 기계</a:t>
            </a:r>
            <a:r>
              <a:rPr lang="en-US" altLang="ko-KR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 </a:t>
            </a:r>
            <a:r>
              <a:rPr lang="ko-KR" altLang="en-US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특수차량 등 다양한 상용차 분야로 까지 영역을 확대할 수 있을 것으로 기대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2685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E22425E3-2E3C-487E-B564-C3787F48E1F4}"/>
              </a:ext>
            </a:extLst>
          </p:cNvPr>
          <p:cNvSpPr txBox="1"/>
          <p:nvPr/>
        </p:nvSpPr>
        <p:spPr>
          <a:xfrm>
            <a:off x="263352" y="347157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04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프로젝트 성과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5BE0D0-8B8D-479C-B7C4-EF98E7A50EBD}"/>
              </a:ext>
            </a:extLst>
          </p:cNvPr>
          <p:cNvSpPr txBox="1"/>
          <p:nvPr/>
        </p:nvSpPr>
        <p:spPr>
          <a:xfrm>
            <a:off x="335360" y="1112694"/>
            <a:ext cx="69127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한국멀티미디어학회 우수논문상 수상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4A4FC27-E189-4584-8F69-6A1B4FA95348}"/>
              </a:ext>
            </a:extLst>
          </p:cNvPr>
          <p:cNvCxnSpPr>
            <a:cxnSpLocks/>
          </p:cNvCxnSpPr>
          <p:nvPr/>
        </p:nvCxnSpPr>
        <p:spPr>
          <a:xfrm>
            <a:off x="335760" y="1556792"/>
            <a:ext cx="36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DDF37596-E616-4C75-A7F1-89E930D6D092}"/>
              </a:ext>
            </a:extLst>
          </p:cNvPr>
          <p:cNvCxnSpPr>
            <a:cxnSpLocks/>
          </p:cNvCxnSpPr>
          <p:nvPr/>
        </p:nvCxnSpPr>
        <p:spPr>
          <a:xfrm>
            <a:off x="335360" y="188640"/>
            <a:ext cx="3600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16a0de5e49a10fef2bb5a81275b7972c_1552269">
            <a:extLst>
              <a:ext uri="{FF2B5EF4-FFF2-40B4-BE49-F238E27FC236}">
                <a16:creationId xmlns:a16="http://schemas.microsoft.com/office/drawing/2014/main" id="{A4C7113A-0361-4107-9A55-6BDBBA068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31" y="1621653"/>
            <a:ext cx="3914857" cy="5047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BCCE97-AD12-4891-B48C-0EE47FACC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872" y="1621653"/>
            <a:ext cx="3559232" cy="5055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:a16="http://schemas.microsoft.com/office/drawing/2014/main" id="{B6CFBC11-02C8-4A1D-B301-82E0E8E905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441" y="1637542"/>
            <a:ext cx="4927476" cy="32849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76D9028-2525-43B8-B3D0-ED2CA254F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6873" y="1623890"/>
            <a:ext cx="3578253" cy="5055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71405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6DDD72A-FB2A-4284-B441-C41BC8357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917" y="1727795"/>
            <a:ext cx="4629150" cy="458152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22425E3-2E3C-487E-B564-C3787F48E1F4}"/>
              </a:ext>
            </a:extLst>
          </p:cNvPr>
          <p:cNvSpPr txBox="1"/>
          <p:nvPr/>
        </p:nvSpPr>
        <p:spPr>
          <a:xfrm>
            <a:off x="263352" y="347157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04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프로젝트 협업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5BE0D0-8B8D-479C-B7C4-EF98E7A50EBD}"/>
              </a:ext>
            </a:extLst>
          </p:cNvPr>
          <p:cNvSpPr txBox="1"/>
          <p:nvPr/>
        </p:nvSpPr>
        <p:spPr>
          <a:xfrm>
            <a:off x="335360" y="1112694"/>
            <a:ext cx="69127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팀원간 협업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4A4FC27-E189-4584-8F69-6A1B4FA95348}"/>
              </a:ext>
            </a:extLst>
          </p:cNvPr>
          <p:cNvCxnSpPr>
            <a:cxnSpLocks/>
          </p:cNvCxnSpPr>
          <p:nvPr/>
        </p:nvCxnSpPr>
        <p:spPr>
          <a:xfrm>
            <a:off x="335760" y="1556792"/>
            <a:ext cx="36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DDF37596-E616-4C75-A7F1-89E930D6D092}"/>
              </a:ext>
            </a:extLst>
          </p:cNvPr>
          <p:cNvCxnSpPr>
            <a:cxnSpLocks/>
          </p:cNvCxnSpPr>
          <p:nvPr/>
        </p:nvCxnSpPr>
        <p:spPr>
          <a:xfrm>
            <a:off x="335360" y="188640"/>
            <a:ext cx="3600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FCEEB8F6-156B-4E4E-8820-F338D062D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53" y="1868304"/>
            <a:ext cx="6696075" cy="1704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970224-BB94-4A2D-BA98-8E4E02A80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3" y="3804245"/>
            <a:ext cx="6696075" cy="25050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F8C63FF-859B-4842-A0E5-77593C238C49}"/>
              </a:ext>
            </a:extLst>
          </p:cNvPr>
          <p:cNvCxnSpPr>
            <a:cxnSpLocks/>
          </p:cNvCxnSpPr>
          <p:nvPr/>
        </p:nvCxnSpPr>
        <p:spPr>
          <a:xfrm>
            <a:off x="335760" y="1556792"/>
            <a:ext cx="36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_x255529192" descr="EMB000003489f28">
            <a:extLst>
              <a:ext uri="{FF2B5EF4-FFF2-40B4-BE49-F238E27FC236}">
                <a16:creationId xmlns:a16="http://schemas.microsoft.com/office/drawing/2014/main" id="{6571DFA9-4A73-4A6B-9DF2-76404ABF9909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9" y="1951445"/>
            <a:ext cx="4680000" cy="36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236211048" descr="EMB000025cc9f3a">
            <a:extLst>
              <a:ext uri="{FF2B5EF4-FFF2-40B4-BE49-F238E27FC236}">
                <a16:creationId xmlns:a16="http://schemas.microsoft.com/office/drawing/2014/main" id="{3515286A-4CD4-4960-938D-A17516FD10BD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598" y="1951445"/>
            <a:ext cx="4680000" cy="36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450967528" descr="EMB00001fac9f4d">
            <a:extLst>
              <a:ext uri="{FF2B5EF4-FFF2-40B4-BE49-F238E27FC236}">
                <a16:creationId xmlns:a16="http://schemas.microsoft.com/office/drawing/2014/main" id="{D67F7393-9E68-45F8-B4D5-C100A60D3457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1962031"/>
            <a:ext cx="4680000" cy="36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_x454226928" descr="EMB00003ba09f6a">
            <a:extLst>
              <a:ext uri="{FF2B5EF4-FFF2-40B4-BE49-F238E27FC236}">
                <a16:creationId xmlns:a16="http://schemas.microsoft.com/office/drawing/2014/main" id="{993C41C2-2C88-4068-94D0-709F435859A7}"/>
              </a:ext>
            </a:extLst>
          </p:cNvPr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94" y="1972617"/>
            <a:ext cx="4680000" cy="36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455151432" descr="EMB00003ba09f6d">
            <a:extLst>
              <a:ext uri="{FF2B5EF4-FFF2-40B4-BE49-F238E27FC236}">
                <a16:creationId xmlns:a16="http://schemas.microsoft.com/office/drawing/2014/main" id="{D6FC8349-550B-4599-994E-A11B69EA96E1}"/>
              </a:ext>
            </a:extLst>
          </p:cNvPr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492" y="1983203"/>
            <a:ext cx="4680000" cy="36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289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9736" y="2824364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1D62F0"/>
                </a:solidFill>
                <a:latin typeface="서울남산체 B" panose="02020503020101020101" pitchFamily="18" charset="-127"/>
                <a:ea typeface="바른돋움 3" pitchFamily="18" charset="-127"/>
              </a:rPr>
              <a:t>Q&amp;A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3719736" y="2708920"/>
            <a:ext cx="4680000" cy="0"/>
          </a:xfrm>
          <a:prstGeom prst="line">
            <a:avLst/>
          </a:prstGeom>
          <a:ln w="38100">
            <a:solidFill>
              <a:srgbClr val="1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719736" y="3789040"/>
            <a:ext cx="4680000" cy="0"/>
          </a:xfrm>
          <a:prstGeom prst="line">
            <a:avLst/>
          </a:prstGeom>
          <a:ln>
            <a:solidFill>
              <a:srgbClr val="1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719736" y="2756545"/>
            <a:ext cx="4680000" cy="0"/>
          </a:xfrm>
          <a:prstGeom prst="line">
            <a:avLst/>
          </a:prstGeom>
          <a:ln>
            <a:solidFill>
              <a:srgbClr val="1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직선 연결선 53"/>
          <p:cNvCxnSpPr>
            <a:cxnSpLocks/>
          </p:cNvCxnSpPr>
          <p:nvPr/>
        </p:nvCxnSpPr>
        <p:spPr>
          <a:xfrm>
            <a:off x="3778504" y="2544380"/>
            <a:ext cx="0" cy="1893272"/>
          </a:xfrm>
          <a:prstGeom prst="line">
            <a:avLst/>
          </a:prstGeom>
          <a:ln>
            <a:solidFill>
              <a:srgbClr val="1D62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/>
          <p:cNvGrpSpPr/>
          <p:nvPr/>
        </p:nvGrpSpPr>
        <p:grpSpPr>
          <a:xfrm>
            <a:off x="6141779" y="2212262"/>
            <a:ext cx="2720822" cy="605720"/>
            <a:chOff x="5350073" y="2329830"/>
            <a:chExt cx="1929656" cy="436376"/>
          </a:xfrm>
        </p:grpSpPr>
        <p:sp>
          <p:nvSpPr>
            <p:cNvPr id="48" name="직사각형 47"/>
            <p:cNvSpPr/>
            <p:nvPr/>
          </p:nvSpPr>
          <p:spPr>
            <a:xfrm rot="20700000">
              <a:off x="5350073" y="2637540"/>
              <a:ext cx="1800000" cy="128666"/>
            </a:xfrm>
            <a:prstGeom prst="rect">
              <a:avLst/>
            </a:prstGeom>
            <a:solidFill>
              <a:srgbClr val="1D6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endParaRP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6991697" y="2329830"/>
              <a:ext cx="288032" cy="288032"/>
              <a:chOff x="1403648" y="1484784"/>
              <a:chExt cx="288032" cy="288032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403648" y="1484784"/>
                <a:ext cx="288032" cy="288032"/>
              </a:xfrm>
              <a:prstGeom prst="ellipse">
                <a:avLst/>
              </a:prstGeom>
              <a:solidFill>
                <a:srgbClr val="1D62F0">
                  <a:alpha val="7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1475656" y="1556792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</p:txBody>
          </p:sp>
        </p:grpSp>
      </p:grpSp>
      <p:grpSp>
        <p:nvGrpSpPr>
          <p:cNvPr id="64" name="그룹 63"/>
          <p:cNvGrpSpPr/>
          <p:nvPr/>
        </p:nvGrpSpPr>
        <p:grpSpPr>
          <a:xfrm>
            <a:off x="3731881" y="2638328"/>
            <a:ext cx="2659926" cy="612720"/>
            <a:chOff x="3640930" y="2636775"/>
            <a:chExt cx="1886468" cy="441419"/>
          </a:xfrm>
        </p:grpSpPr>
        <p:sp>
          <p:nvSpPr>
            <p:cNvPr id="47" name="직사각형 46"/>
            <p:cNvSpPr/>
            <p:nvPr/>
          </p:nvSpPr>
          <p:spPr>
            <a:xfrm rot="900000">
              <a:off x="3640930" y="2636775"/>
              <a:ext cx="1800000" cy="128666"/>
            </a:xfrm>
            <a:prstGeom prst="rect">
              <a:avLst/>
            </a:prstGeom>
            <a:solidFill>
              <a:srgbClr val="1D6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 rot="1800000">
              <a:off x="5239366" y="2790162"/>
              <a:ext cx="288032" cy="288032"/>
              <a:chOff x="1403648" y="1484784"/>
              <a:chExt cx="288032" cy="288032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403648" y="1484784"/>
                <a:ext cx="288032" cy="288032"/>
              </a:xfrm>
              <a:prstGeom prst="ellipse">
                <a:avLst/>
              </a:prstGeom>
              <a:solidFill>
                <a:srgbClr val="1D62F0">
                  <a:alpha val="7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1475656" y="1556792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</p:txBody>
          </p:sp>
        </p:grpSp>
      </p:grpSp>
      <p:grpSp>
        <p:nvGrpSpPr>
          <p:cNvPr id="63" name="그룹 62"/>
          <p:cNvGrpSpPr/>
          <p:nvPr/>
        </p:nvGrpSpPr>
        <p:grpSpPr>
          <a:xfrm>
            <a:off x="1268272" y="2204864"/>
            <a:ext cx="2734249" cy="613123"/>
            <a:chOff x="1893691" y="2324497"/>
            <a:chExt cx="1939179" cy="441709"/>
          </a:xfrm>
        </p:grpSpPr>
        <p:sp>
          <p:nvSpPr>
            <p:cNvPr id="11" name="직사각형 10"/>
            <p:cNvSpPr/>
            <p:nvPr/>
          </p:nvSpPr>
          <p:spPr>
            <a:xfrm rot="20700000">
              <a:off x="1893691" y="2637540"/>
              <a:ext cx="1800000" cy="128666"/>
            </a:xfrm>
            <a:prstGeom prst="rect">
              <a:avLst/>
            </a:prstGeom>
            <a:solidFill>
              <a:srgbClr val="1D6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3544838" y="2324497"/>
              <a:ext cx="288032" cy="288032"/>
              <a:chOff x="1403648" y="1484784"/>
              <a:chExt cx="288032" cy="288032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403648" y="1484784"/>
                <a:ext cx="288032" cy="288032"/>
              </a:xfrm>
              <a:prstGeom prst="ellipse">
                <a:avLst/>
              </a:prstGeom>
              <a:solidFill>
                <a:srgbClr val="1D62F0">
                  <a:alpha val="7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1475656" y="1556792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1084964" y="2838418"/>
            <a:ext cx="406126" cy="399809"/>
            <a:chOff x="1403648" y="1484784"/>
            <a:chExt cx="288032" cy="288032"/>
          </a:xfrm>
        </p:grpSpPr>
        <p:sp>
          <p:nvSpPr>
            <p:cNvPr id="17" name="타원 16"/>
            <p:cNvSpPr/>
            <p:nvPr/>
          </p:nvSpPr>
          <p:spPr>
            <a:xfrm>
              <a:off x="1403648" y="1484784"/>
              <a:ext cx="288032" cy="288032"/>
            </a:xfrm>
            <a:prstGeom prst="ellipse">
              <a:avLst/>
            </a:prstGeom>
            <a:solidFill>
              <a:srgbClr val="1D62F0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475656" y="155679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053994" y="4437652"/>
            <a:ext cx="223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D62F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01</a:t>
            </a: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프로젝트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21720" y="4440073"/>
            <a:ext cx="223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D62F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02</a:t>
            </a: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프로젝트 진행과정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50538" y="4435240"/>
            <a:ext cx="2233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D62F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03</a:t>
            </a: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프로젝트 영상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&amp;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기대효과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98810" y="4437656"/>
            <a:ext cx="2233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D62F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04</a:t>
            </a: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프로젝트 성과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&amp;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협업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cxnSp>
        <p:nvCxnSpPr>
          <p:cNvPr id="50" name="직선 연결선 49"/>
          <p:cNvCxnSpPr>
            <a:cxnSpLocks/>
          </p:cNvCxnSpPr>
          <p:nvPr/>
        </p:nvCxnSpPr>
        <p:spPr>
          <a:xfrm>
            <a:off x="1288027" y="3238227"/>
            <a:ext cx="0" cy="1199292"/>
          </a:xfrm>
          <a:prstGeom prst="line">
            <a:avLst/>
          </a:prstGeom>
          <a:ln>
            <a:solidFill>
              <a:srgbClr val="1D62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cxnSpLocks/>
          </p:cNvCxnSpPr>
          <p:nvPr/>
        </p:nvCxnSpPr>
        <p:spPr>
          <a:xfrm>
            <a:off x="6161540" y="3238227"/>
            <a:ext cx="0" cy="1199292"/>
          </a:xfrm>
          <a:prstGeom prst="line">
            <a:avLst/>
          </a:prstGeom>
          <a:ln>
            <a:solidFill>
              <a:srgbClr val="1D62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cxnSpLocks/>
          </p:cNvCxnSpPr>
          <p:nvPr/>
        </p:nvCxnSpPr>
        <p:spPr>
          <a:xfrm>
            <a:off x="8598297" y="2544380"/>
            <a:ext cx="0" cy="1893272"/>
          </a:xfrm>
          <a:prstGeom prst="line">
            <a:avLst/>
          </a:prstGeom>
          <a:ln>
            <a:solidFill>
              <a:srgbClr val="1D62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07368" y="318723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목차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07368" y="880286"/>
            <a:ext cx="691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CONTENTS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F710285-7E5B-4624-BC8D-D8272080F17F}"/>
              </a:ext>
            </a:extLst>
          </p:cNvPr>
          <p:cNvGrpSpPr/>
          <p:nvPr/>
        </p:nvGrpSpPr>
        <p:grpSpPr>
          <a:xfrm>
            <a:off x="8722462" y="2658196"/>
            <a:ext cx="2659926" cy="612720"/>
            <a:chOff x="3640930" y="2636775"/>
            <a:chExt cx="1886468" cy="441419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21C48EF-0186-4904-8D47-3D22B4E1F102}"/>
                </a:ext>
              </a:extLst>
            </p:cNvPr>
            <p:cNvSpPr/>
            <p:nvPr/>
          </p:nvSpPr>
          <p:spPr>
            <a:xfrm rot="900000">
              <a:off x="3640930" y="2636775"/>
              <a:ext cx="1800000" cy="128666"/>
            </a:xfrm>
            <a:prstGeom prst="rect">
              <a:avLst/>
            </a:prstGeom>
            <a:solidFill>
              <a:srgbClr val="1D6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2EF84E3-BBB1-4E44-906F-B9D3FA2168A8}"/>
                </a:ext>
              </a:extLst>
            </p:cNvPr>
            <p:cNvGrpSpPr/>
            <p:nvPr/>
          </p:nvGrpSpPr>
          <p:grpSpPr>
            <a:xfrm rot="1800000">
              <a:off x="5239366" y="2790162"/>
              <a:ext cx="288032" cy="288032"/>
              <a:chOff x="1403648" y="1484784"/>
              <a:chExt cx="288032" cy="288032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A71FC671-0F0A-4263-855B-8FD28F734038}"/>
                  </a:ext>
                </a:extLst>
              </p:cNvPr>
              <p:cNvSpPr/>
              <p:nvPr/>
            </p:nvSpPr>
            <p:spPr>
              <a:xfrm>
                <a:off x="1403648" y="1484784"/>
                <a:ext cx="288032" cy="288032"/>
              </a:xfrm>
              <a:prstGeom prst="ellipse">
                <a:avLst/>
              </a:prstGeom>
              <a:solidFill>
                <a:srgbClr val="1D62F0">
                  <a:alpha val="7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BE7A78AD-7F4E-4E23-8229-FC6342BB4A7C}"/>
                  </a:ext>
                </a:extLst>
              </p:cNvPr>
              <p:cNvSpPr/>
              <p:nvPr/>
            </p:nvSpPr>
            <p:spPr>
              <a:xfrm>
                <a:off x="1475656" y="1556792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</p:txBody>
          </p:sp>
        </p:grp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A63C270-1DBD-4BE8-8D80-D4573A3B5473}"/>
              </a:ext>
            </a:extLst>
          </p:cNvPr>
          <p:cNvCxnSpPr>
            <a:cxnSpLocks/>
          </p:cNvCxnSpPr>
          <p:nvPr/>
        </p:nvCxnSpPr>
        <p:spPr>
          <a:xfrm>
            <a:off x="11179325" y="3238227"/>
            <a:ext cx="0" cy="1199292"/>
          </a:xfrm>
          <a:prstGeom prst="line">
            <a:avLst/>
          </a:prstGeom>
          <a:ln>
            <a:solidFill>
              <a:srgbClr val="1D62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CB5AEDC-250C-4469-8627-BB0BF1462415}"/>
              </a:ext>
            </a:extLst>
          </p:cNvPr>
          <p:cNvSpPr txBox="1"/>
          <p:nvPr/>
        </p:nvSpPr>
        <p:spPr>
          <a:xfrm>
            <a:off x="10910831" y="4435239"/>
            <a:ext cx="1089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D62F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05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Q&amp;A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3352" y="347157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01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프로젝트 개요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360" y="1112694"/>
            <a:ext cx="69127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머신러닝을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활용한 버스 도착 예측 프로젝트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cxnSp>
        <p:nvCxnSpPr>
          <p:cNvPr id="36" name="직선 연결선 35"/>
          <p:cNvCxnSpPr>
            <a:cxnSpLocks/>
          </p:cNvCxnSpPr>
          <p:nvPr/>
        </p:nvCxnSpPr>
        <p:spPr>
          <a:xfrm>
            <a:off x="335760" y="1556792"/>
            <a:ext cx="36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cxnSpLocks/>
          </p:cNvCxnSpPr>
          <p:nvPr/>
        </p:nvCxnSpPr>
        <p:spPr>
          <a:xfrm>
            <a:off x="335360" y="188640"/>
            <a:ext cx="3600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D160311-E12C-4C1B-89CB-5ED5C15435D0}"/>
              </a:ext>
            </a:extLst>
          </p:cNvPr>
          <p:cNvGrpSpPr/>
          <p:nvPr/>
        </p:nvGrpSpPr>
        <p:grpSpPr>
          <a:xfrm>
            <a:off x="1269954" y="3967434"/>
            <a:ext cx="2016224" cy="1765822"/>
            <a:chOff x="1269954" y="3659058"/>
            <a:chExt cx="2016224" cy="1765822"/>
          </a:xfrm>
        </p:grpSpPr>
        <p:pic>
          <p:nvPicPr>
            <p:cNvPr id="5" name="그래픽 4" descr="버스">
              <a:extLst>
                <a:ext uri="{FF2B5EF4-FFF2-40B4-BE49-F238E27FC236}">
                  <a16:creationId xmlns:a16="http://schemas.microsoft.com/office/drawing/2014/main" id="{A571C2C8-588C-4A90-9C5B-D51630145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87488" y="3659058"/>
              <a:ext cx="1581156" cy="158115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72CC4F-0292-43C4-855A-8F291E2A045B}"/>
                </a:ext>
              </a:extLst>
            </p:cNvPr>
            <p:cNvSpPr txBox="1"/>
            <p:nvPr/>
          </p:nvSpPr>
          <p:spPr>
            <a:xfrm>
              <a:off x="1269954" y="5055548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버스 운행 데이터</a:t>
              </a:r>
              <a:endPara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A54AA7-AC4C-4890-86A1-A45B408707F1}"/>
              </a:ext>
            </a:extLst>
          </p:cNvPr>
          <p:cNvGrpSpPr/>
          <p:nvPr/>
        </p:nvGrpSpPr>
        <p:grpSpPr>
          <a:xfrm>
            <a:off x="5265618" y="764704"/>
            <a:ext cx="2016224" cy="2063859"/>
            <a:chOff x="5181034" y="1014393"/>
            <a:chExt cx="2016224" cy="2063859"/>
          </a:xfrm>
        </p:grpSpPr>
        <p:pic>
          <p:nvPicPr>
            <p:cNvPr id="7" name="그래픽 6" descr="데이터베이스">
              <a:extLst>
                <a:ext uri="{FF2B5EF4-FFF2-40B4-BE49-F238E27FC236}">
                  <a16:creationId xmlns:a16="http://schemas.microsoft.com/office/drawing/2014/main" id="{67B865A0-73DC-45C3-858A-AD18391FD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9064" y="1014393"/>
              <a:ext cx="1720164" cy="172016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C5BAA85-1133-43FB-8750-8F020934DFC2}"/>
                </a:ext>
              </a:extLst>
            </p:cNvPr>
            <p:cNvSpPr txBox="1"/>
            <p:nvPr/>
          </p:nvSpPr>
          <p:spPr>
            <a:xfrm>
              <a:off x="5181034" y="2708920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공공 데이터</a:t>
              </a:r>
              <a:endPara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AD8E008-686E-44E9-8FD3-266A0EE1A110}"/>
              </a:ext>
            </a:extLst>
          </p:cNvPr>
          <p:cNvGrpSpPr/>
          <p:nvPr/>
        </p:nvGrpSpPr>
        <p:grpSpPr>
          <a:xfrm>
            <a:off x="9120336" y="3947735"/>
            <a:ext cx="2016224" cy="1929537"/>
            <a:chOff x="9296737" y="3583788"/>
            <a:chExt cx="2016224" cy="1929537"/>
          </a:xfrm>
        </p:grpSpPr>
        <p:pic>
          <p:nvPicPr>
            <p:cNvPr id="14" name="그래픽 13" descr="시계">
              <a:extLst>
                <a:ext uri="{FF2B5EF4-FFF2-40B4-BE49-F238E27FC236}">
                  <a16:creationId xmlns:a16="http://schemas.microsoft.com/office/drawing/2014/main" id="{09E4AE28-C724-4005-B88C-9AF874E64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80266" y="3583788"/>
              <a:ext cx="1449167" cy="144916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F68CC0-A794-40A9-83D8-978EB6AFD34E}"/>
                </a:ext>
              </a:extLst>
            </p:cNvPr>
            <p:cNvSpPr txBox="1"/>
            <p:nvPr/>
          </p:nvSpPr>
          <p:spPr>
            <a:xfrm>
              <a:off x="9296737" y="5143993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도착 예정 시간</a:t>
              </a:r>
              <a:endPara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36A4859-710A-478B-8F08-70FEB594B920}"/>
              </a:ext>
            </a:extLst>
          </p:cNvPr>
          <p:cNvGrpSpPr/>
          <p:nvPr/>
        </p:nvGrpSpPr>
        <p:grpSpPr>
          <a:xfrm>
            <a:off x="5231904" y="3941705"/>
            <a:ext cx="2016224" cy="2223599"/>
            <a:chOff x="5181034" y="3659058"/>
            <a:chExt cx="2016224" cy="2223599"/>
          </a:xfrm>
        </p:grpSpPr>
        <p:pic>
          <p:nvPicPr>
            <p:cNvPr id="10" name="그래픽 9" descr="기어 헤드">
              <a:extLst>
                <a:ext uri="{FF2B5EF4-FFF2-40B4-BE49-F238E27FC236}">
                  <a16:creationId xmlns:a16="http://schemas.microsoft.com/office/drawing/2014/main" id="{30475C7C-FBCD-45CA-9D09-518602F9A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50202" y="3659058"/>
              <a:ext cx="1847056" cy="1847056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ED06B5-B51B-423A-A7EF-A63C6AFCCA4E}"/>
                </a:ext>
              </a:extLst>
            </p:cNvPr>
            <p:cNvSpPr txBox="1"/>
            <p:nvPr/>
          </p:nvSpPr>
          <p:spPr>
            <a:xfrm>
              <a:off x="5181034" y="551332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머신러닝</a:t>
              </a:r>
              <a:endPara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endParaRPr>
            </a:p>
          </p:txBody>
        </p:sp>
      </p:grp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7A76EE55-0373-4FF7-AB17-26C5A6842DBA}"/>
              </a:ext>
            </a:extLst>
          </p:cNvPr>
          <p:cNvSpPr/>
          <p:nvPr/>
        </p:nvSpPr>
        <p:spPr>
          <a:xfrm>
            <a:off x="3617480" y="4574614"/>
            <a:ext cx="1417770" cy="353661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6D2CF38A-23EB-40BE-86A7-CE8D84E54AA8}"/>
              </a:ext>
            </a:extLst>
          </p:cNvPr>
          <p:cNvSpPr/>
          <p:nvPr/>
        </p:nvSpPr>
        <p:spPr>
          <a:xfrm rot="5400000">
            <a:off x="5791267" y="3202654"/>
            <a:ext cx="963126" cy="353661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3E305DF5-9FAC-49A9-976D-1C77085485A8}"/>
              </a:ext>
            </a:extLst>
          </p:cNvPr>
          <p:cNvSpPr/>
          <p:nvPr/>
        </p:nvSpPr>
        <p:spPr>
          <a:xfrm>
            <a:off x="7511351" y="4600310"/>
            <a:ext cx="1417770" cy="353661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E22425E3-2E3C-487E-B564-C3787F48E1F4}"/>
              </a:ext>
            </a:extLst>
          </p:cNvPr>
          <p:cNvSpPr txBox="1"/>
          <p:nvPr/>
        </p:nvSpPr>
        <p:spPr>
          <a:xfrm>
            <a:off x="263352" y="347157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02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프로젝트 진행과정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5BE0D0-8B8D-479C-B7C4-EF98E7A50EBD}"/>
              </a:ext>
            </a:extLst>
          </p:cNvPr>
          <p:cNvSpPr txBox="1"/>
          <p:nvPr/>
        </p:nvSpPr>
        <p:spPr>
          <a:xfrm>
            <a:off x="335360" y="1124744"/>
            <a:ext cx="69127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데이터 수집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&amp;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정제 과정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4A4FC27-E189-4584-8F69-6A1B4FA95348}"/>
              </a:ext>
            </a:extLst>
          </p:cNvPr>
          <p:cNvCxnSpPr>
            <a:cxnSpLocks/>
          </p:cNvCxnSpPr>
          <p:nvPr/>
        </p:nvCxnSpPr>
        <p:spPr>
          <a:xfrm>
            <a:off x="335760" y="1556792"/>
            <a:ext cx="36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DDF37596-E616-4C75-A7F1-89E930D6D092}"/>
              </a:ext>
            </a:extLst>
          </p:cNvPr>
          <p:cNvCxnSpPr>
            <a:cxnSpLocks/>
          </p:cNvCxnSpPr>
          <p:nvPr/>
        </p:nvCxnSpPr>
        <p:spPr>
          <a:xfrm>
            <a:off x="335360" y="188640"/>
            <a:ext cx="3600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6DEE3E5-6999-44BE-8A2D-7440B5A95F56}"/>
              </a:ext>
            </a:extLst>
          </p:cNvPr>
          <p:cNvSpPr/>
          <p:nvPr/>
        </p:nvSpPr>
        <p:spPr>
          <a:xfrm>
            <a:off x="5519936" y="3520057"/>
            <a:ext cx="1728192" cy="49757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C3F5A6-BAA8-47D8-B571-0885B0437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781613"/>
              </p:ext>
            </p:extLst>
          </p:nvPr>
        </p:nvGraphicFramePr>
        <p:xfrm>
          <a:off x="767408" y="1628800"/>
          <a:ext cx="4165184" cy="5116830"/>
        </p:xfrm>
        <a:graphic>
          <a:graphicData uri="http://schemas.openxmlformats.org/drawingml/2006/table">
            <a:tbl>
              <a:tblPr/>
              <a:tblGrid>
                <a:gridCol w="2083060">
                  <a:extLst>
                    <a:ext uri="{9D8B030D-6E8A-4147-A177-3AD203B41FA5}">
                      <a16:colId xmlns:a16="http://schemas.microsoft.com/office/drawing/2014/main" val="1313506498"/>
                    </a:ext>
                  </a:extLst>
                </a:gridCol>
                <a:gridCol w="2082124">
                  <a:extLst>
                    <a:ext uri="{9D8B030D-6E8A-4147-A177-3AD203B41FA5}">
                      <a16:colId xmlns:a16="http://schemas.microsoft.com/office/drawing/2014/main" val="4340359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Feature Name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Description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866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idx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DB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순서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2634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msg_type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메시지 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9595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event_code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이벤트 코드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1224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get_date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측위시간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77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get_method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측위방법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1=GPS, 2=CELL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0250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lat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위도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894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lng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경도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607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dir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방향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4891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speed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속도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285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rpt_term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보고 주기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594693"/>
                  </a:ext>
                </a:extLst>
              </a:tr>
              <a:tr h="188214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get_term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측위주기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1851705"/>
                  </a:ext>
                </a:extLst>
              </a:tr>
              <a:tr h="188214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battery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전원 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7098241"/>
                  </a:ext>
                </a:extLst>
              </a:tr>
              <a:tr h="188214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GPIO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GPIO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입력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502013"/>
                  </a:ext>
                </a:extLst>
              </a:tr>
              <a:tr h="188214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reversed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옵션 값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979862"/>
                  </a:ext>
                </a:extLst>
              </a:tr>
              <a:tr h="188214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input_date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DB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등록 시간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422811"/>
                  </a:ext>
                </a:extLst>
              </a:tr>
              <a:tr h="188214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line_no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노선 번호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146465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166BA36-80C5-4C2A-957F-BE2D9EC59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963860"/>
              </p:ext>
            </p:extLst>
          </p:nvPr>
        </p:nvGraphicFramePr>
        <p:xfrm>
          <a:off x="7910441" y="1772816"/>
          <a:ext cx="2854799" cy="2520582"/>
        </p:xfrm>
        <a:graphic>
          <a:graphicData uri="http://schemas.openxmlformats.org/drawingml/2006/table">
            <a:tbl>
              <a:tblPr/>
              <a:tblGrid>
                <a:gridCol w="1427721">
                  <a:extLst>
                    <a:ext uri="{9D8B030D-6E8A-4147-A177-3AD203B41FA5}">
                      <a16:colId xmlns:a16="http://schemas.microsoft.com/office/drawing/2014/main" val="3814732505"/>
                    </a:ext>
                  </a:extLst>
                </a:gridCol>
                <a:gridCol w="1427078">
                  <a:extLst>
                    <a:ext uri="{9D8B030D-6E8A-4147-A177-3AD203B41FA5}">
                      <a16:colId xmlns:a16="http://schemas.microsoft.com/office/drawing/2014/main" val="4251339614"/>
                    </a:ext>
                  </a:extLst>
                </a:gridCol>
              </a:tblGrid>
              <a:tr h="42009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Feature Name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Description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696319"/>
                  </a:ext>
                </a:extLst>
              </a:tr>
              <a:tr h="420097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get_date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측위시간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5789633"/>
                  </a:ext>
                </a:extLst>
              </a:tr>
              <a:tr h="420097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lat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위도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3459491"/>
                  </a:ext>
                </a:extLst>
              </a:tr>
              <a:tr h="420097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lng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경도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629976"/>
                  </a:ext>
                </a:extLst>
              </a:tr>
              <a:tr h="420097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speed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속도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136493"/>
                  </a:ext>
                </a:extLst>
              </a:tr>
              <a:tr h="420097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line_no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노선 번호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82893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CA6AD51-19D5-47FA-A0E9-B69F81F47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002" y="4445029"/>
            <a:ext cx="5019675" cy="2114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E22425E3-2E3C-487E-B564-C3787F48E1F4}"/>
              </a:ext>
            </a:extLst>
          </p:cNvPr>
          <p:cNvSpPr txBox="1"/>
          <p:nvPr/>
        </p:nvSpPr>
        <p:spPr>
          <a:xfrm>
            <a:off x="263352" y="347157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02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프로젝트 진행과정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5BE0D0-8B8D-479C-B7C4-EF98E7A50EBD}"/>
              </a:ext>
            </a:extLst>
          </p:cNvPr>
          <p:cNvSpPr txBox="1"/>
          <p:nvPr/>
        </p:nvSpPr>
        <p:spPr>
          <a:xfrm>
            <a:off x="335360" y="1112694"/>
            <a:ext cx="69127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날씨 데이터의 상관관계 분석 결과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4A4FC27-E189-4584-8F69-6A1B4FA95348}"/>
              </a:ext>
            </a:extLst>
          </p:cNvPr>
          <p:cNvCxnSpPr>
            <a:cxnSpLocks/>
          </p:cNvCxnSpPr>
          <p:nvPr/>
        </p:nvCxnSpPr>
        <p:spPr>
          <a:xfrm>
            <a:off x="335760" y="1556792"/>
            <a:ext cx="36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DDF37596-E616-4C75-A7F1-89E930D6D092}"/>
              </a:ext>
            </a:extLst>
          </p:cNvPr>
          <p:cNvCxnSpPr>
            <a:cxnSpLocks/>
          </p:cNvCxnSpPr>
          <p:nvPr/>
        </p:nvCxnSpPr>
        <p:spPr>
          <a:xfrm>
            <a:off x="335360" y="188640"/>
            <a:ext cx="3600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FC7F0D1B-80E7-E348-8152-5269F78EB7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325515"/>
              </p:ext>
            </p:extLst>
          </p:nvPr>
        </p:nvGraphicFramePr>
        <p:xfrm>
          <a:off x="478976" y="1683113"/>
          <a:ext cx="6912768" cy="3642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5B3A2C-54C4-4F4D-AD21-049A899307F0}"/>
              </a:ext>
            </a:extLst>
          </p:cNvPr>
          <p:cNvSpPr txBox="1"/>
          <p:nvPr/>
        </p:nvSpPr>
        <p:spPr>
          <a:xfrm>
            <a:off x="7536160" y="1863983"/>
            <a:ext cx="432048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상관 분석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?</a:t>
            </a:r>
          </a:p>
          <a:p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변수간에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어떤 선형적 관계를 갖고 있는 지를 분석하는 방법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상관계수가 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-1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혹은 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에 가까울 수록 관계가 강함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도착시간과 강수량 간의 인과관계가 있는지 분석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BCEAE55-E606-4F85-A875-BFA11D4E5512}"/>
              </a:ext>
            </a:extLst>
          </p:cNvPr>
          <p:cNvSpPr/>
          <p:nvPr/>
        </p:nvSpPr>
        <p:spPr>
          <a:xfrm>
            <a:off x="2063552" y="5923746"/>
            <a:ext cx="1422547" cy="353661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F74979-D8C5-4CC3-9186-71FE9713DD4A}"/>
              </a:ext>
            </a:extLst>
          </p:cNvPr>
          <p:cNvSpPr txBox="1"/>
          <p:nvPr/>
        </p:nvSpPr>
        <p:spPr>
          <a:xfrm>
            <a:off x="4295800" y="5782486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분석 결과 상관계수가 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-0.01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이 나옴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  <a:p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이는 무시 될 수 있는 관계</a:t>
            </a:r>
          </a:p>
        </p:txBody>
      </p:sp>
    </p:spTree>
    <p:extLst>
      <p:ext uri="{BB962C8B-B14F-4D97-AF65-F5344CB8AC3E}">
        <p14:creationId xmlns:p14="http://schemas.microsoft.com/office/powerpoint/2010/main" val="17609989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2" grpId="0"/>
      <p:bldP spid="13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E22425E3-2E3C-487E-B564-C3787F48E1F4}"/>
              </a:ext>
            </a:extLst>
          </p:cNvPr>
          <p:cNvSpPr txBox="1"/>
          <p:nvPr/>
        </p:nvSpPr>
        <p:spPr>
          <a:xfrm>
            <a:off x="263352" y="347157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02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프로젝트 진행과정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5BE0D0-8B8D-479C-B7C4-EF98E7A50EBD}"/>
              </a:ext>
            </a:extLst>
          </p:cNvPr>
          <p:cNvSpPr txBox="1"/>
          <p:nvPr/>
        </p:nvSpPr>
        <p:spPr>
          <a:xfrm>
            <a:off x="335360" y="1112694"/>
            <a:ext cx="69127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최종 학습 데이터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SET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4A4FC27-E189-4584-8F69-6A1B4FA95348}"/>
              </a:ext>
            </a:extLst>
          </p:cNvPr>
          <p:cNvCxnSpPr>
            <a:cxnSpLocks/>
          </p:cNvCxnSpPr>
          <p:nvPr/>
        </p:nvCxnSpPr>
        <p:spPr>
          <a:xfrm>
            <a:off x="335760" y="1556792"/>
            <a:ext cx="36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DDF37596-E616-4C75-A7F1-89E930D6D092}"/>
              </a:ext>
            </a:extLst>
          </p:cNvPr>
          <p:cNvCxnSpPr>
            <a:cxnSpLocks/>
          </p:cNvCxnSpPr>
          <p:nvPr/>
        </p:nvCxnSpPr>
        <p:spPr>
          <a:xfrm>
            <a:off x="335360" y="188640"/>
            <a:ext cx="3600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79D60C-6679-4FFE-988E-3FC328E9D0EA}"/>
              </a:ext>
            </a:extLst>
          </p:cNvPr>
          <p:cNvGraphicFramePr>
            <a:graphicFrameLocks noGrp="1"/>
          </p:cNvGraphicFramePr>
          <p:nvPr/>
        </p:nvGraphicFramePr>
        <p:xfrm>
          <a:off x="511087" y="2605087"/>
          <a:ext cx="3416087" cy="1725930"/>
        </p:xfrm>
        <a:graphic>
          <a:graphicData uri="http://schemas.openxmlformats.org/drawingml/2006/table">
            <a:tbl>
              <a:tblPr/>
              <a:tblGrid>
                <a:gridCol w="1708428">
                  <a:extLst>
                    <a:ext uri="{9D8B030D-6E8A-4147-A177-3AD203B41FA5}">
                      <a16:colId xmlns:a16="http://schemas.microsoft.com/office/drawing/2014/main" val="4292846653"/>
                    </a:ext>
                  </a:extLst>
                </a:gridCol>
                <a:gridCol w="1707659">
                  <a:extLst>
                    <a:ext uri="{9D8B030D-6E8A-4147-A177-3AD203B41FA5}">
                      <a16:colId xmlns:a16="http://schemas.microsoft.com/office/drawing/2014/main" val="666323557"/>
                    </a:ext>
                  </a:extLst>
                </a:gridCol>
              </a:tblGrid>
              <a:tr h="2527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Feature Name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Description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542887"/>
                  </a:ext>
                </a:extLst>
              </a:tr>
              <a:tr h="252714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distant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남은 거리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6383974"/>
                  </a:ext>
                </a:extLst>
              </a:tr>
              <a:tr h="252714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speed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속도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2276654"/>
                  </a:ext>
                </a:extLst>
              </a:tr>
              <a:tr h="252714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traffic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교통량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5835092"/>
                  </a:ext>
                </a:extLst>
              </a:tr>
              <a:tr h="252714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time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도착시간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063754"/>
                  </a:ext>
                </a:extLst>
              </a:tr>
            </a:tbl>
          </a:graphicData>
        </a:graphic>
      </p:graphicFrame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ADF6F92F-5A5A-4C4F-85B9-C6AD4E093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4746" y="2273310"/>
            <a:ext cx="1720164" cy="1720164"/>
          </a:xfrm>
          <a:prstGeom prst="rect">
            <a:avLst/>
          </a:prstGeom>
        </p:spPr>
      </p:pic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C4CCE747-50DB-40DA-A2BB-74D744BA2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2639" y="3428999"/>
            <a:ext cx="1720164" cy="1720164"/>
          </a:xfrm>
          <a:prstGeom prst="rect">
            <a:avLst/>
          </a:prstGeom>
        </p:spPr>
      </p:pic>
      <p:pic>
        <p:nvPicPr>
          <p:cNvPr id="13" name="그래픽 12" descr="데이터베이스">
            <a:extLst>
              <a:ext uri="{FF2B5EF4-FFF2-40B4-BE49-F238E27FC236}">
                <a16:creationId xmlns:a16="http://schemas.microsoft.com/office/drawing/2014/main" id="{4AC767E3-04E3-448F-AFE6-6321AF2FB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0376" y="2300295"/>
            <a:ext cx="1720164" cy="1720164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5B94EB9-1F09-485A-908E-20CF93A3A52F}"/>
              </a:ext>
            </a:extLst>
          </p:cNvPr>
          <p:cNvSpPr/>
          <p:nvPr/>
        </p:nvSpPr>
        <p:spPr>
          <a:xfrm>
            <a:off x="4973894" y="3180213"/>
            <a:ext cx="1728192" cy="49757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0DABB-175A-46A4-9441-53FD5AFE786B}"/>
              </a:ext>
            </a:extLst>
          </p:cNvPr>
          <p:cNvSpPr txBox="1"/>
          <p:nvPr/>
        </p:nvSpPr>
        <p:spPr>
          <a:xfrm>
            <a:off x="8442198" y="5445224"/>
            <a:ext cx="18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학습 데이터 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SET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A92429-EE06-43E4-8437-E6E8ED8F9234}"/>
              </a:ext>
            </a:extLst>
          </p:cNvPr>
          <p:cNvSpPr txBox="1"/>
          <p:nvPr/>
        </p:nvSpPr>
        <p:spPr>
          <a:xfrm>
            <a:off x="4674884" y="3929746"/>
            <a:ext cx="2326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월 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~ 10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월 까지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요일 별 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31383458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E22425E3-2E3C-487E-B564-C3787F48E1F4}"/>
              </a:ext>
            </a:extLst>
          </p:cNvPr>
          <p:cNvSpPr txBox="1"/>
          <p:nvPr/>
        </p:nvSpPr>
        <p:spPr>
          <a:xfrm>
            <a:off x="263352" y="347157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02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프로젝트 진행과정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5BE0D0-8B8D-479C-B7C4-EF98E7A50EBD}"/>
              </a:ext>
            </a:extLst>
          </p:cNvPr>
          <p:cNvSpPr txBox="1"/>
          <p:nvPr/>
        </p:nvSpPr>
        <p:spPr>
          <a:xfrm>
            <a:off x="335360" y="1112694"/>
            <a:ext cx="69127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Multi Layer Perceptron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모델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4A4FC27-E189-4584-8F69-6A1B4FA95348}"/>
              </a:ext>
            </a:extLst>
          </p:cNvPr>
          <p:cNvCxnSpPr>
            <a:cxnSpLocks/>
          </p:cNvCxnSpPr>
          <p:nvPr/>
        </p:nvCxnSpPr>
        <p:spPr>
          <a:xfrm>
            <a:off x="335760" y="1556792"/>
            <a:ext cx="36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DDF37596-E616-4C75-A7F1-89E930D6D092}"/>
              </a:ext>
            </a:extLst>
          </p:cNvPr>
          <p:cNvCxnSpPr>
            <a:cxnSpLocks/>
          </p:cNvCxnSpPr>
          <p:nvPr/>
        </p:nvCxnSpPr>
        <p:spPr>
          <a:xfrm>
            <a:off x="335360" y="188640"/>
            <a:ext cx="3600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하늘, 앉아있는이(가) 표시된 사진&#10;&#10;자동 생성된 설명">
            <a:extLst>
              <a:ext uri="{FF2B5EF4-FFF2-40B4-BE49-F238E27FC236}">
                <a16:creationId xmlns:a16="http://schemas.microsoft.com/office/drawing/2014/main" id="{A514E6AA-8C33-4CA2-9FFA-6B6B732CB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738358"/>
            <a:ext cx="9217024" cy="510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75280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E22425E3-2E3C-487E-B564-C3787F48E1F4}"/>
              </a:ext>
            </a:extLst>
          </p:cNvPr>
          <p:cNvSpPr txBox="1"/>
          <p:nvPr/>
        </p:nvSpPr>
        <p:spPr>
          <a:xfrm>
            <a:off x="263352" y="347157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02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프로젝트 진행과정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5BE0D0-8B8D-479C-B7C4-EF98E7A50EBD}"/>
              </a:ext>
            </a:extLst>
          </p:cNvPr>
          <p:cNvSpPr txBox="1"/>
          <p:nvPr/>
        </p:nvSpPr>
        <p:spPr>
          <a:xfrm>
            <a:off x="335360" y="1120388"/>
            <a:ext cx="69127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XGB Regression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모델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4A4FC27-E189-4584-8F69-6A1B4FA95348}"/>
              </a:ext>
            </a:extLst>
          </p:cNvPr>
          <p:cNvCxnSpPr>
            <a:cxnSpLocks/>
          </p:cNvCxnSpPr>
          <p:nvPr/>
        </p:nvCxnSpPr>
        <p:spPr>
          <a:xfrm>
            <a:off x="335760" y="1556792"/>
            <a:ext cx="36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DDF37596-E616-4C75-A7F1-89E930D6D092}"/>
              </a:ext>
            </a:extLst>
          </p:cNvPr>
          <p:cNvCxnSpPr>
            <a:cxnSpLocks/>
          </p:cNvCxnSpPr>
          <p:nvPr/>
        </p:nvCxnSpPr>
        <p:spPr>
          <a:xfrm>
            <a:off x="335360" y="188640"/>
            <a:ext cx="3600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7FC1A40-63F8-4E4A-BA3A-9FC04FBEF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99" y="1700808"/>
            <a:ext cx="9207202" cy="46834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8C45072-AD02-4990-A458-9087C8E7F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115" y="1700808"/>
            <a:ext cx="6075770" cy="522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517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E22425E3-2E3C-487E-B564-C3787F48E1F4}"/>
              </a:ext>
            </a:extLst>
          </p:cNvPr>
          <p:cNvSpPr txBox="1"/>
          <p:nvPr/>
        </p:nvSpPr>
        <p:spPr>
          <a:xfrm>
            <a:off x="263352" y="347157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02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프로젝트 진행과정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5BE0D0-8B8D-479C-B7C4-EF98E7A50EBD}"/>
              </a:ext>
            </a:extLst>
          </p:cNvPr>
          <p:cNvSpPr txBox="1"/>
          <p:nvPr/>
        </p:nvSpPr>
        <p:spPr>
          <a:xfrm>
            <a:off x="335360" y="1120388"/>
            <a:ext cx="69127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머신러닝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모델들의 결정계수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(R2 Score)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4A4FC27-E189-4584-8F69-6A1B4FA95348}"/>
              </a:ext>
            </a:extLst>
          </p:cNvPr>
          <p:cNvCxnSpPr>
            <a:cxnSpLocks/>
          </p:cNvCxnSpPr>
          <p:nvPr/>
        </p:nvCxnSpPr>
        <p:spPr>
          <a:xfrm>
            <a:off x="335760" y="1556792"/>
            <a:ext cx="36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DDF37596-E616-4C75-A7F1-89E930D6D092}"/>
              </a:ext>
            </a:extLst>
          </p:cNvPr>
          <p:cNvCxnSpPr>
            <a:cxnSpLocks/>
          </p:cNvCxnSpPr>
          <p:nvPr/>
        </p:nvCxnSpPr>
        <p:spPr>
          <a:xfrm>
            <a:off x="335360" y="188640"/>
            <a:ext cx="3600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B2936A-E1A8-43D1-BDFF-FD3EE4062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326395"/>
              </p:ext>
            </p:extLst>
          </p:nvPr>
        </p:nvGraphicFramePr>
        <p:xfrm>
          <a:off x="2047776" y="2852936"/>
          <a:ext cx="8096448" cy="208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9408">
                  <a:extLst>
                    <a:ext uri="{9D8B030D-6E8A-4147-A177-3AD203B41FA5}">
                      <a16:colId xmlns:a16="http://schemas.microsoft.com/office/drawing/2014/main" val="247027184"/>
                    </a:ext>
                  </a:extLst>
                </a:gridCol>
                <a:gridCol w="1349408">
                  <a:extLst>
                    <a:ext uri="{9D8B030D-6E8A-4147-A177-3AD203B41FA5}">
                      <a16:colId xmlns:a16="http://schemas.microsoft.com/office/drawing/2014/main" val="1062461705"/>
                    </a:ext>
                  </a:extLst>
                </a:gridCol>
                <a:gridCol w="1349408">
                  <a:extLst>
                    <a:ext uri="{9D8B030D-6E8A-4147-A177-3AD203B41FA5}">
                      <a16:colId xmlns:a16="http://schemas.microsoft.com/office/drawing/2014/main" val="2173916597"/>
                    </a:ext>
                  </a:extLst>
                </a:gridCol>
                <a:gridCol w="1349408">
                  <a:extLst>
                    <a:ext uri="{9D8B030D-6E8A-4147-A177-3AD203B41FA5}">
                      <a16:colId xmlns:a16="http://schemas.microsoft.com/office/drawing/2014/main" val="3520889696"/>
                    </a:ext>
                  </a:extLst>
                </a:gridCol>
                <a:gridCol w="1349408">
                  <a:extLst>
                    <a:ext uri="{9D8B030D-6E8A-4147-A177-3AD203B41FA5}">
                      <a16:colId xmlns:a16="http://schemas.microsoft.com/office/drawing/2014/main" val="4203203805"/>
                    </a:ext>
                  </a:extLst>
                </a:gridCol>
                <a:gridCol w="1349408">
                  <a:extLst>
                    <a:ext uri="{9D8B030D-6E8A-4147-A177-3AD203B41FA5}">
                      <a16:colId xmlns:a16="http://schemas.microsoft.com/office/drawing/2014/main" val="4211228669"/>
                    </a:ext>
                  </a:extLst>
                </a:gridCol>
              </a:tblGrid>
              <a:tr h="52205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102532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Linear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0.9186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0.9229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0.9220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0.9105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0.9222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923569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MLP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0.9295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0.9309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0.9319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0.9172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0.9271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238928"/>
                  </a:ext>
                </a:extLst>
              </a:tr>
              <a:tr h="522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XGB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0.9845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0.9885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0.9881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0.9905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0.9755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12250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8F93477-74F5-4306-BCB2-2A89AF09F7C0}"/>
              </a:ext>
            </a:extLst>
          </p:cNvPr>
          <p:cNvSpPr txBox="1"/>
          <p:nvPr/>
        </p:nvSpPr>
        <p:spPr>
          <a:xfrm>
            <a:off x="4650351" y="1743199"/>
            <a:ext cx="2891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R2 Score(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결정계수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)</a:t>
            </a:r>
            <a:endParaRPr lang="ko-KR" altLang="en-US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73934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360</Words>
  <Application>Microsoft Office PowerPoint</Application>
  <PresentationFormat>와이드스크린</PresentationFormat>
  <Paragraphs>148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서울남산체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LEEYOUNGGWAN</cp:lastModifiedBy>
  <cp:revision>75</cp:revision>
  <dcterms:created xsi:type="dcterms:W3CDTF">2014-07-24T06:00:16Z</dcterms:created>
  <dcterms:modified xsi:type="dcterms:W3CDTF">2019-05-31T14:41:36Z</dcterms:modified>
</cp:coreProperties>
</file>